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E077-1DAD-4D65-8E29-B48425551C5D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1C67-12A4-4977-AEB5-8F3F5B70AE8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الخدمات والعمليات التسويقية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أ.م.د. </a:t>
            </a:r>
            <a:r>
              <a:rPr lang="ar-IQ" dirty="0" err="1" smtClean="0">
                <a:solidFill>
                  <a:schemeClr val="tx1"/>
                </a:solidFill>
              </a:rPr>
              <a:t>خولة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رشيج</a:t>
            </a:r>
            <a:r>
              <a:rPr lang="ar-IQ" dirty="0" smtClean="0">
                <a:solidFill>
                  <a:schemeClr val="tx1"/>
                </a:solidFill>
              </a:rPr>
              <a:t> حسن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 يتضمن التسويق الزراعي مجموعة من العمليات التسويقية </a:t>
            </a:r>
            <a:r>
              <a:rPr lang="ar-IQ" dirty="0" err="1" smtClean="0"/>
              <a:t>او</a:t>
            </a:r>
            <a:r>
              <a:rPr lang="ar-IQ" dirty="0" smtClean="0"/>
              <a:t> الخدمات التسويقية، وتتمثل هذه العمليات في </a:t>
            </a:r>
            <a:r>
              <a:rPr lang="ar-IQ" dirty="0" err="1" smtClean="0"/>
              <a:t>الاتي</a:t>
            </a:r>
            <a:r>
              <a:rPr lang="ar-IQ" dirty="0" smtClean="0"/>
              <a:t>:</a:t>
            </a:r>
          </a:p>
          <a:p>
            <a:pPr>
              <a:buNone/>
            </a:pPr>
            <a:r>
              <a:rPr lang="ar-IQ" dirty="0" smtClean="0"/>
              <a:t>أولا: العمليات المتعلقة بالنقل: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وتتضمن عدة فعاليات هي:</a:t>
            </a:r>
          </a:p>
          <a:p>
            <a:pPr algn="just">
              <a:buNone/>
            </a:pPr>
            <a:r>
              <a:rPr lang="ar-IQ" dirty="0" smtClean="0"/>
              <a:t>* التجميع:وهي الحلقة </a:t>
            </a:r>
            <a:r>
              <a:rPr lang="ar-IQ" dirty="0" err="1" smtClean="0"/>
              <a:t>الاولى</a:t>
            </a:r>
            <a:r>
              <a:rPr lang="ar-IQ" dirty="0" smtClean="0"/>
              <a:t> من عمليات التسويق حيث يتم فيها تجميع المنتجات الزراعية في مراكز معينة وقريبة من محل </a:t>
            </a:r>
            <a:r>
              <a:rPr lang="ar-IQ" dirty="0" err="1" smtClean="0"/>
              <a:t>الانتاج</a:t>
            </a:r>
            <a:r>
              <a:rPr lang="ar-IQ" dirty="0" smtClean="0"/>
              <a:t> لغرض تصنيفها ونقلها وتقليل التكاليف.ومن مزاياها هي زيادة قوة المساومة عن طريق المساومة الجماعية.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ar-IQ" dirty="0" smtClean="0"/>
              <a:t>التصنيف: وهي العملية التي يتم بواسطتها تصنيف المحاصيل الزراعية والمنتجات طبقا للمقاييس المعترف </a:t>
            </a:r>
            <a:r>
              <a:rPr lang="ar-IQ" dirty="0" err="1" smtClean="0"/>
              <a:t>بها</a:t>
            </a:r>
            <a:r>
              <a:rPr lang="ar-IQ" dirty="0" smtClean="0"/>
              <a:t> من حيث الشكل والحجم ودرجة النضوج. ويتوقف هذه العملية على طبيعة كل محصول </a:t>
            </a:r>
            <a:r>
              <a:rPr lang="ar-IQ" dirty="0" err="1" smtClean="0"/>
              <a:t>او</a:t>
            </a:r>
            <a:r>
              <a:rPr lang="ar-IQ" dirty="0" smtClean="0"/>
              <a:t> سلعة زراعية.</a:t>
            </a:r>
          </a:p>
          <a:p>
            <a:pPr>
              <a:buNone/>
            </a:pPr>
            <a:r>
              <a:rPr lang="ar-IQ" dirty="0" smtClean="0"/>
              <a:t>     وهناك مجموعة من الفوائد تجنى من عملية التصنيف للسلع الزراعية تتمثل في </a:t>
            </a:r>
            <a:r>
              <a:rPr lang="ar-IQ" dirty="0" err="1" smtClean="0"/>
              <a:t>الاتي</a:t>
            </a:r>
            <a:r>
              <a:rPr lang="ar-IQ" dirty="0" smtClean="0"/>
              <a:t>:</a:t>
            </a:r>
          </a:p>
          <a:p>
            <a:pPr>
              <a:buNone/>
            </a:pPr>
            <a:r>
              <a:rPr lang="ar-IQ" dirty="0" smtClean="0"/>
              <a:t>1.تقليل </a:t>
            </a:r>
            <a:r>
              <a:rPr lang="ar-IQ" dirty="0" err="1" smtClean="0"/>
              <a:t>الاضرار</a:t>
            </a:r>
            <a:r>
              <a:rPr lang="ar-IQ" dirty="0" smtClean="0"/>
              <a:t> الناتجة عن بقاء الوحدات الرديئة.</a:t>
            </a:r>
          </a:p>
          <a:p>
            <a:pPr>
              <a:buNone/>
            </a:pPr>
            <a:r>
              <a:rPr lang="ar-IQ" dirty="0" smtClean="0"/>
              <a:t>2. تسهيل </a:t>
            </a:r>
            <a:r>
              <a:rPr lang="ar-IQ" dirty="0" err="1" smtClean="0"/>
              <a:t>اجراء</a:t>
            </a:r>
            <a:r>
              <a:rPr lang="ar-IQ" dirty="0" smtClean="0"/>
              <a:t> عملية المقارنة والتسويق.</a:t>
            </a:r>
          </a:p>
          <a:p>
            <a:pPr>
              <a:buNone/>
            </a:pPr>
            <a:r>
              <a:rPr lang="ar-IQ" dirty="0" smtClean="0"/>
              <a:t>3.تدفع المنتجين </a:t>
            </a:r>
            <a:r>
              <a:rPr lang="ar-IQ" dirty="0" err="1" smtClean="0"/>
              <a:t>الى</a:t>
            </a:r>
            <a:r>
              <a:rPr lang="ar-IQ" dirty="0" smtClean="0"/>
              <a:t> تحسين منتجاتهم.</a:t>
            </a:r>
          </a:p>
          <a:p>
            <a:pPr>
              <a:buNone/>
            </a:pPr>
            <a:r>
              <a:rPr lang="ar-IQ" dirty="0" smtClean="0"/>
              <a:t>4.تقليل التكاليف وذلك </a:t>
            </a:r>
            <a:r>
              <a:rPr lang="ar-IQ" dirty="0" err="1" smtClean="0"/>
              <a:t>بابعاد</a:t>
            </a:r>
            <a:r>
              <a:rPr lang="ar-IQ" dirty="0" smtClean="0"/>
              <a:t> الوحدات التالفة.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5.</a:t>
            </a:r>
            <a:r>
              <a:rPr lang="ar-IQ" dirty="0" err="1" smtClean="0"/>
              <a:t>ايجاد</a:t>
            </a:r>
            <a:r>
              <a:rPr lang="ar-IQ" dirty="0" smtClean="0"/>
              <a:t> </a:t>
            </a:r>
            <a:r>
              <a:rPr lang="ar-IQ" dirty="0" err="1" smtClean="0"/>
              <a:t>اصناف</a:t>
            </a:r>
            <a:r>
              <a:rPr lang="ar-IQ" dirty="0" smtClean="0"/>
              <a:t> معترف </a:t>
            </a:r>
            <a:r>
              <a:rPr lang="ar-IQ" dirty="0" err="1" smtClean="0"/>
              <a:t>بها</a:t>
            </a:r>
            <a:r>
              <a:rPr lang="ar-IQ" dirty="0" smtClean="0"/>
              <a:t> في البورصة.</a:t>
            </a:r>
          </a:p>
          <a:p>
            <a:pPr>
              <a:buNone/>
            </a:pPr>
            <a:r>
              <a:rPr lang="ar-IQ" dirty="0" smtClean="0"/>
              <a:t>6.تقليل الغش والتلاعب </a:t>
            </a:r>
            <a:r>
              <a:rPr lang="ar-IQ" dirty="0" err="1" smtClean="0"/>
              <a:t>بالاسعار</a:t>
            </a:r>
            <a:r>
              <a:rPr lang="ar-IQ" dirty="0" smtClean="0"/>
              <a:t> لقيام الحكومة </a:t>
            </a:r>
            <a:r>
              <a:rPr lang="ar-IQ" dirty="0" err="1" smtClean="0"/>
              <a:t>بالاشراف</a:t>
            </a:r>
            <a:r>
              <a:rPr lang="ar-IQ" dirty="0" smtClean="0"/>
              <a:t>.</a:t>
            </a:r>
          </a:p>
          <a:p>
            <a:pPr>
              <a:buNone/>
            </a:pPr>
            <a:r>
              <a:rPr lang="ar-IQ" dirty="0" smtClean="0"/>
              <a:t>7. تساعد في الحصول على السلف الزراعية في مراحل التسويق.</a:t>
            </a:r>
          </a:p>
          <a:p>
            <a:pPr>
              <a:buNone/>
            </a:pPr>
            <a:r>
              <a:rPr lang="ar-IQ" dirty="0" smtClean="0"/>
              <a:t>8. تساعد في حل المنازعات عند حصول نقص </a:t>
            </a:r>
            <a:r>
              <a:rPr lang="ar-IQ" dirty="0" err="1" smtClean="0"/>
              <a:t>او</a:t>
            </a:r>
            <a:r>
              <a:rPr lang="ar-IQ" dirty="0" smtClean="0"/>
              <a:t> تلف في المحصول.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* الخزن: وهي العملية التي يتم بواسطتها حفظ المحاصيل الزراعية بصورة جيدة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يتم بيعها </a:t>
            </a:r>
            <a:r>
              <a:rPr lang="ar-IQ" dirty="0" err="1" smtClean="0"/>
              <a:t>الى</a:t>
            </a:r>
            <a:r>
              <a:rPr lang="ar-IQ" dirty="0" smtClean="0"/>
              <a:t> المستهلك.</a:t>
            </a:r>
          </a:p>
          <a:p>
            <a:pPr>
              <a:buNone/>
            </a:pPr>
            <a:r>
              <a:rPr lang="ar-IQ" dirty="0" smtClean="0"/>
              <a:t>* النقل: وهي العملية التي يتم بواسطتها نقل المحاصيل والمنتجات الزراعية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الاسواق</a:t>
            </a:r>
            <a:r>
              <a:rPr lang="ar-IQ" dirty="0" smtClean="0"/>
              <a:t> التي تطلبها.</a:t>
            </a:r>
          </a:p>
          <a:p>
            <a:pPr>
              <a:buNone/>
            </a:pPr>
            <a:r>
              <a:rPr lang="ar-IQ" dirty="0" smtClean="0"/>
              <a:t>* الفرز والتقسيم والتغليف: يتمثل الفرز في العمليات التي يتم بواسطتها عزل المنتجات ذات النوعيات المختلفة كفرز البرتقال الكبير عن المتوسط والصغير. </a:t>
            </a:r>
            <a:r>
              <a:rPr lang="ar-IQ" dirty="0" err="1" smtClean="0"/>
              <a:t>اما</a:t>
            </a:r>
            <a:r>
              <a:rPr lang="ar-IQ" dirty="0" smtClean="0"/>
              <a:t> التقسيم فهي العملية التي يتم بواسطتها تجزئة الشحنة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اجزاء</a:t>
            </a:r>
            <a:r>
              <a:rPr lang="ar-IQ" dirty="0" smtClean="0"/>
              <a:t> صغيرة تساعد تجار التجزئة على تلبية طلبات </a:t>
            </a:r>
            <a:r>
              <a:rPr lang="ar-IQ" dirty="0" err="1" smtClean="0"/>
              <a:t>المستهلكبين</a:t>
            </a:r>
            <a:r>
              <a:rPr lang="ar-IQ" dirty="0" smtClean="0"/>
              <a:t> حسب </a:t>
            </a:r>
            <a:r>
              <a:rPr lang="ar-IQ" dirty="0" err="1" smtClean="0"/>
              <a:t>اذواقهم</a:t>
            </a:r>
            <a:r>
              <a:rPr lang="ar-IQ" dirty="0" smtClean="0"/>
              <a:t> وحاجاتهم.</a:t>
            </a:r>
            <a:r>
              <a:rPr lang="ar-IQ" dirty="0" err="1" smtClean="0"/>
              <a:t>اما</a:t>
            </a:r>
            <a:r>
              <a:rPr lang="ar-IQ" dirty="0" smtClean="0"/>
              <a:t> التغليف فيتمثل في وضع السلع الزراعية في </a:t>
            </a:r>
            <a:r>
              <a:rPr lang="ar-IQ" dirty="0" err="1" smtClean="0"/>
              <a:t>اوعية</a:t>
            </a:r>
            <a:r>
              <a:rPr lang="ar-IQ" dirty="0" smtClean="0"/>
              <a:t> تساعد على المحافظة على المحاصيل ونقلها بصورة صحيحة.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وتساعد هذه العمليات على زيادة الكفاءة </a:t>
            </a:r>
            <a:r>
              <a:rPr lang="ar-IQ" dirty="0" err="1" smtClean="0"/>
              <a:t>التسويقيةبما</a:t>
            </a:r>
            <a:r>
              <a:rPr lang="ar-IQ" dirty="0" smtClean="0"/>
              <a:t> يلي:</a:t>
            </a:r>
          </a:p>
          <a:p>
            <a:pPr>
              <a:buFontTx/>
              <a:buChar char="-"/>
            </a:pPr>
            <a:r>
              <a:rPr lang="ar-IQ" dirty="0" smtClean="0"/>
              <a:t>تساعد في تقليل حجم المحاصيل المنقولة وتقليل تكاليفها.</a:t>
            </a:r>
          </a:p>
          <a:p>
            <a:pPr>
              <a:buFontTx/>
              <a:buChar char="-"/>
            </a:pPr>
            <a:r>
              <a:rPr lang="ar-IQ" dirty="0" smtClean="0"/>
              <a:t>تسهيل عملية الخزن والنقل والبيع.</a:t>
            </a:r>
          </a:p>
          <a:p>
            <a:pPr>
              <a:buFontTx/>
              <a:buChar char="-"/>
            </a:pPr>
            <a:r>
              <a:rPr lang="ar-IQ" dirty="0" smtClean="0"/>
              <a:t>تقليل مقدار التلف الذي تتعرض له المحاصيل الزراعية المختلفة.</a:t>
            </a:r>
          </a:p>
          <a:p>
            <a:pPr>
              <a:buFontTx/>
              <a:buChar char="-"/>
            </a:pPr>
            <a:r>
              <a:rPr lang="ar-IQ" dirty="0" smtClean="0"/>
              <a:t>تساعد في </a:t>
            </a:r>
            <a:r>
              <a:rPr lang="ar-IQ" dirty="0" err="1" smtClean="0"/>
              <a:t>الاعلان</a:t>
            </a:r>
            <a:r>
              <a:rPr lang="ar-IQ" dirty="0" smtClean="0"/>
              <a:t> عن المحاصيل الزراعية وتعمل على زيادة تصريفها.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ثانيا: الوسائل المساعدة للعمليات التسويقية: وهي العمليات التي تساعد على التبادل والنقل والخزن والتغليف والتي لا يمكن </a:t>
            </a:r>
            <a:r>
              <a:rPr lang="ar-IQ" dirty="0" err="1" smtClean="0"/>
              <a:t>ان</a:t>
            </a:r>
            <a:r>
              <a:rPr lang="ar-IQ" dirty="0" smtClean="0"/>
              <a:t> ينظم التسويق بدونها.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وتتضمن تلك العمليات ما </a:t>
            </a:r>
            <a:r>
              <a:rPr lang="ar-IQ" dirty="0" err="1" smtClean="0"/>
              <a:t>ياتي</a:t>
            </a:r>
            <a:r>
              <a:rPr lang="ar-IQ" dirty="0" smtClean="0"/>
              <a:t>:</a:t>
            </a:r>
          </a:p>
          <a:p>
            <a:pPr>
              <a:buNone/>
            </a:pPr>
            <a:r>
              <a:rPr lang="ar-IQ" dirty="0" smtClean="0"/>
              <a:t>* التمويل</a:t>
            </a:r>
          </a:p>
          <a:p>
            <a:pPr>
              <a:buNone/>
            </a:pPr>
            <a:r>
              <a:rPr lang="ar-IQ" dirty="0" smtClean="0"/>
              <a:t>*تحمل المخاطر</a:t>
            </a:r>
          </a:p>
          <a:p>
            <a:pPr>
              <a:buNone/>
            </a:pPr>
            <a:r>
              <a:rPr lang="ar-IQ" dirty="0" smtClean="0"/>
              <a:t>*تقديم المعلومات التسويقية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376</Words>
  <Application>Microsoft Office PowerPoint</Application>
  <PresentationFormat>عرض على الشاشة (3:4)‏</PresentationFormat>
  <Paragraphs>29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الخدمات والعمليات التسويقية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الخدمات والعمليات التسويقية</dc:title>
  <dc:creator>DR.Ahmed Saker 2O14</dc:creator>
  <cp:lastModifiedBy>DR.Ahmed Saker 2O14</cp:lastModifiedBy>
  <cp:revision>5</cp:revision>
  <dcterms:created xsi:type="dcterms:W3CDTF">2019-12-22T13:59:20Z</dcterms:created>
  <dcterms:modified xsi:type="dcterms:W3CDTF">2019-12-22T14:37:44Z</dcterms:modified>
</cp:coreProperties>
</file>